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7" r:id="rId5"/>
    <p:sldId id="268" r:id="rId6"/>
    <p:sldId id="269" r:id="rId7"/>
    <p:sldId id="271" r:id="rId8"/>
    <p:sldId id="270" r:id="rId9"/>
    <p:sldId id="275" r:id="rId10"/>
    <p:sldId id="276" r:id="rId11"/>
    <p:sldId id="289" r:id="rId12"/>
    <p:sldId id="290" r:id="rId13"/>
    <p:sldId id="291" r:id="rId14"/>
    <p:sldId id="292" r:id="rId15"/>
    <p:sldId id="293" r:id="rId16"/>
    <p:sldId id="295" r:id="rId17"/>
    <p:sldId id="299" r:id="rId18"/>
    <p:sldId id="297" r:id="rId19"/>
    <p:sldId id="298" r:id="rId20"/>
    <p:sldId id="300" r:id="rId21"/>
    <p:sldId id="301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C1F12-4F62-4744-99CA-46480CA8167F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2446C-B6F1-4410-BB17-4F72AF515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4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2446C-B6F1-4410-BB17-4F72AF515D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65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2446C-B6F1-4410-BB17-4F72AF515D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65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F2D7-774F-4969-95DC-F30CFB3323A1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0CA6-42F8-4462-9ABC-0A65C894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2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F2D7-774F-4969-95DC-F30CFB3323A1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0CA6-42F8-4462-9ABC-0A65C894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2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F2D7-774F-4969-95DC-F30CFB3323A1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0CA6-42F8-4462-9ABC-0A65C894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9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F2D7-774F-4969-95DC-F30CFB3323A1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0CA6-42F8-4462-9ABC-0A65C894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F2D7-774F-4969-95DC-F30CFB3323A1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0CA6-42F8-4462-9ABC-0A65C894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4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F2D7-774F-4969-95DC-F30CFB3323A1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0CA6-42F8-4462-9ABC-0A65C894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F2D7-774F-4969-95DC-F30CFB3323A1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0CA6-42F8-4462-9ABC-0A65C894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5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F2D7-774F-4969-95DC-F30CFB3323A1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0CA6-42F8-4462-9ABC-0A65C894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26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F2D7-774F-4969-95DC-F30CFB3323A1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0CA6-42F8-4462-9ABC-0A65C894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2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F2D7-774F-4969-95DC-F30CFB3323A1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0CA6-42F8-4462-9ABC-0A65C894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5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F2D7-774F-4969-95DC-F30CFB3323A1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0CA6-42F8-4462-9ABC-0A65C894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1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AF2D7-774F-4969-95DC-F30CFB3323A1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A0CA6-42F8-4462-9ABC-0A65C894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41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752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owner\Downloads\NCCA VEX IQ CAMP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206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6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981200" cy="68580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0"/>
            <a:ext cx="0" cy="7010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2137" y="384512"/>
            <a:ext cx="1015663" cy="62338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Lift Mechanism</a:t>
            </a:r>
            <a:endParaRPr lang="en-US" sz="5400" b="1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6503" y="384512"/>
            <a:ext cx="6781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Discuss as a team:</a:t>
            </a:r>
          </a:p>
          <a:p>
            <a:r>
              <a:rPr lang="en-US" sz="2400" dirty="0" smtClean="0"/>
              <a:t>In the VEX IQ Crossover game, what lift movements are involved?</a:t>
            </a:r>
          </a:p>
          <a:p>
            <a:endParaRPr lang="en-US" sz="2400" b="1" dirty="0" smtClean="0"/>
          </a:p>
          <a:p>
            <a:r>
              <a:rPr lang="en-US" sz="2400" dirty="0" smtClean="0"/>
              <a:t>What kind of lift could move the object?</a:t>
            </a:r>
            <a:endParaRPr lang="en-US" sz="2400" dirty="0"/>
          </a:p>
          <a:p>
            <a:endParaRPr lang="en-US" sz="2000" dirty="0"/>
          </a:p>
          <a:p>
            <a:endParaRPr lang="en-US" sz="3600" b="1" i="1" dirty="0" smtClean="0"/>
          </a:p>
          <a:p>
            <a:r>
              <a:rPr lang="en-US" sz="3600" b="1" i="1" dirty="0" smtClean="0"/>
              <a:t>As a team: construct and test an lift for a </a:t>
            </a:r>
            <a:r>
              <a:rPr lang="en-US" sz="3600" b="1" i="1" dirty="0" err="1" smtClean="0"/>
              <a:t>hexball</a:t>
            </a:r>
            <a:r>
              <a:rPr lang="en-US" sz="3600" b="1" i="1" dirty="0" smtClean="0"/>
              <a:t>.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9916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981200" cy="68580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0"/>
            <a:ext cx="0" cy="7010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228600"/>
            <a:ext cx="1015663" cy="6324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Gear Ratios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398145"/>
            <a:ext cx="6629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Speed vs. Torque</a:t>
            </a:r>
          </a:p>
          <a:p>
            <a:endParaRPr lang="en-US" sz="1400" dirty="0" smtClean="0"/>
          </a:p>
          <a:p>
            <a:r>
              <a:rPr lang="en-US" sz="2800" dirty="0" smtClean="0"/>
              <a:t>Driving gear – attached to the motor </a:t>
            </a:r>
          </a:p>
          <a:p>
            <a:r>
              <a:rPr lang="en-US" sz="2800" dirty="0" smtClean="0"/>
              <a:t>Driven gear – attached to the mechanism</a:t>
            </a:r>
          </a:p>
          <a:p>
            <a:endParaRPr lang="en-US" sz="2800" dirty="0"/>
          </a:p>
          <a:p>
            <a:r>
              <a:rPr lang="en-US" sz="2800" dirty="0" smtClean="0"/>
              <a:t>Speed – large gear to a smaller gear</a:t>
            </a:r>
          </a:p>
          <a:p>
            <a:r>
              <a:rPr lang="en-US" sz="2800" dirty="0" smtClean="0"/>
              <a:t>Torque - small gear to a larger gear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090" y="3962400"/>
            <a:ext cx="664117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7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981200" cy="68580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0"/>
            <a:ext cx="0" cy="7010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304800"/>
            <a:ext cx="1015663" cy="6248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Gear Ratios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228600"/>
            <a:ext cx="66294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Idler Gears </a:t>
            </a:r>
          </a:p>
          <a:p>
            <a:r>
              <a:rPr lang="en-US" sz="2800" dirty="0" smtClean="0"/>
              <a:t>Idler gears have no effect on the gear ratio, they just transmit the power.</a:t>
            </a:r>
          </a:p>
          <a:p>
            <a:endParaRPr lang="en-US" sz="40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2015760"/>
            <a:ext cx="5857875" cy="46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1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981200" cy="68580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0"/>
            <a:ext cx="0" cy="7010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228600"/>
            <a:ext cx="1015663" cy="6324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Gear Ratios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228600"/>
            <a:ext cx="66294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Idler Gears </a:t>
            </a:r>
          </a:p>
          <a:p>
            <a:r>
              <a:rPr lang="en-US" sz="2800" dirty="0" smtClean="0"/>
              <a:t>Idler gears have no effect on the gear ratio, they just transmit the power.</a:t>
            </a:r>
          </a:p>
          <a:p>
            <a:endParaRPr lang="en-US" sz="40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2015760"/>
            <a:ext cx="5857875" cy="46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0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981200" cy="68580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0"/>
            <a:ext cx="0" cy="7010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277" y="0"/>
            <a:ext cx="1015663" cy="6324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Center of Gravity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167148"/>
            <a:ext cx="66294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Center of Gravity</a:t>
            </a:r>
          </a:p>
          <a:p>
            <a:r>
              <a:rPr lang="en-US" sz="3200" dirty="0" smtClean="0"/>
              <a:t>Balance of weight of the robot in all positions.</a:t>
            </a:r>
          </a:p>
          <a:p>
            <a:endParaRPr lang="en-US" sz="2800" dirty="0" smtClean="0"/>
          </a:p>
          <a:p>
            <a:endParaRPr lang="en-US" sz="40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r="56885"/>
          <a:stretch/>
        </p:blipFill>
        <p:spPr bwMode="auto">
          <a:xfrm>
            <a:off x="2247872" y="2590800"/>
            <a:ext cx="3296293" cy="334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7" t="625" r="2170" b="-625"/>
          <a:stretch/>
        </p:blipFill>
        <p:spPr bwMode="auto">
          <a:xfrm>
            <a:off x="5695307" y="2596946"/>
            <a:ext cx="3296293" cy="334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981200" cy="68580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0"/>
            <a:ext cx="0" cy="7010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2137" y="457200"/>
            <a:ext cx="1015663" cy="6096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Building Tips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167148"/>
            <a:ext cx="66294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Building Tips</a:t>
            </a:r>
          </a:p>
          <a:p>
            <a:r>
              <a:rPr lang="en-US" sz="3200" dirty="0" smtClean="0"/>
              <a:t>Balance of weight of the robot in all positions.</a:t>
            </a:r>
          </a:p>
          <a:p>
            <a:endParaRPr lang="en-US" sz="2800" dirty="0" smtClean="0"/>
          </a:p>
          <a:p>
            <a:endParaRPr lang="en-US" sz="40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1162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22815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Will help hold the axle in place.</a:t>
            </a:r>
            <a:endParaRPr lang="en-US" sz="24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99684"/>
            <a:ext cx="1162050" cy="113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35476" y="3276600"/>
            <a:ext cx="4975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Strongest connectors for stability.  Try to use these pieces instead of pins where possible.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4971871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Think through how everything will connect.  </a:t>
            </a:r>
          </a:p>
          <a:p>
            <a:r>
              <a:rPr lang="en-US" sz="2400" dirty="0" smtClean="0"/>
              <a:t>Keep the design clean. </a:t>
            </a:r>
          </a:p>
          <a:p>
            <a:r>
              <a:rPr lang="en-US" sz="2400" dirty="0" smtClean="0"/>
              <a:t>Pay attention to the center of gravity.</a:t>
            </a:r>
          </a:p>
        </p:txBody>
      </p:sp>
    </p:spTree>
    <p:extLst>
      <p:ext uri="{BB962C8B-B14F-4D97-AF65-F5344CB8AC3E}">
        <p14:creationId xmlns:p14="http://schemas.microsoft.com/office/powerpoint/2010/main" val="293932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981200" cy="68580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0"/>
            <a:ext cx="0" cy="7010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2137" y="228600"/>
            <a:ext cx="1015663" cy="6324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Game Analysis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167148"/>
            <a:ext cx="6629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Robot Starting Positions and Driver Station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40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29486"/>
            <a:ext cx="6629400" cy="464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6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981200" cy="68580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0"/>
            <a:ext cx="0" cy="7010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470" y="304800"/>
            <a:ext cx="923330" cy="6629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Game Analysis</a:t>
            </a:r>
            <a:endParaRPr lang="en-US" sz="4800" b="1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160139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Scoring</a:t>
            </a:r>
            <a:endParaRPr lang="en-US" sz="2200" b="1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209800" y="1371600"/>
            <a:ext cx="6613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28 </a:t>
            </a:r>
            <a:r>
              <a:rPr lang="en-US" sz="2400" dirty="0" err="1"/>
              <a:t>h</a:t>
            </a:r>
            <a:r>
              <a:rPr lang="en-US" sz="2400" dirty="0" err="1" smtClean="0"/>
              <a:t>exballs</a:t>
            </a:r>
            <a:r>
              <a:rPr lang="en-US" sz="2400" dirty="0" smtClean="0"/>
              <a:t>, 2 scoring zones, 16 low goals, 12 elevated goals, and 1 bridge on the field. </a:t>
            </a:r>
          </a:p>
          <a:p>
            <a:endParaRPr lang="en-US" sz="2400" dirty="0"/>
          </a:p>
          <a:p>
            <a:r>
              <a:rPr lang="en-US" sz="2400" b="1" dirty="0" smtClean="0"/>
              <a:t>Scoring: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272454"/>
              </p:ext>
            </p:extLst>
          </p:nvPr>
        </p:nvGraphicFramePr>
        <p:xfrm>
          <a:off x="2209800" y="3048000"/>
          <a:ext cx="65024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Hexball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scored in scoring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</a:rPr>
                        <a:t> zone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1 point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Hexball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scored in low goal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3 points 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Hexball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</a:rPr>
                        <a:t> scored in the elevated goal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5 points 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1 robot parked on the bridge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5 points 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2 robots parked on the bridge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15 points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2 robots parked and balanced bridge 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25 points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1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981200" cy="68580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0"/>
            <a:ext cx="0" cy="7010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2137" y="167148"/>
            <a:ext cx="1015663" cy="63860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Game Analysis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167148"/>
            <a:ext cx="6629400" cy="911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How the Competition Works: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2 teams are randomly assigned to work together as an alliance.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Both teams at the end of the Teamwork Match are awarded the points.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The bridge details: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Balanced – the bridge is balanced when neither end is touching the floor or is supported by a </a:t>
            </a:r>
            <a:r>
              <a:rPr lang="en-US" sz="2600" dirty="0" err="1" smtClean="0"/>
              <a:t>hexball</a:t>
            </a:r>
            <a:r>
              <a:rPr lang="en-US" sz="2600" dirty="0" smtClean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Teams may choose to start the bridge tipped to either side or balanced.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Parked – a robot is parked if it is on the bridge and not touching the floor.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Elevated goals, low goals, fence , scoring zones.</a:t>
            </a:r>
          </a:p>
          <a:p>
            <a:endParaRPr lang="en-US" sz="2600" dirty="0" smtClean="0"/>
          </a:p>
          <a:p>
            <a:endParaRPr lang="en-US" sz="2800" dirty="0" smtClean="0"/>
          </a:p>
          <a:p>
            <a:endParaRPr lang="en-US" sz="40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67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981200" cy="68580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0"/>
            <a:ext cx="0" cy="7010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2137" y="228600"/>
            <a:ext cx="1015663" cy="6324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Game Analysis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167148"/>
            <a:ext cx="66294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How the Competition Works: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Scored </a:t>
            </a:r>
            <a:r>
              <a:rPr lang="en-US" sz="2600" dirty="0" err="1" smtClean="0"/>
              <a:t>hexball</a:t>
            </a:r>
            <a:r>
              <a:rPr lang="en-US" sz="2600" dirty="0" smtClean="0"/>
              <a:t> –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Not being touched by a robot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Partially within the three dimensional volume of the goal of the same color.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You cannot earn multiple points for </a:t>
            </a:r>
            <a:r>
              <a:rPr lang="en-US" sz="2600" dirty="0" err="1" smtClean="0"/>
              <a:t>hexballs</a:t>
            </a:r>
            <a:r>
              <a:rPr lang="en-US" sz="2600" dirty="0" smtClean="0"/>
              <a:t> in the same goal.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If a </a:t>
            </a:r>
            <a:r>
              <a:rPr lang="en-US" sz="2600" dirty="0" err="1" smtClean="0"/>
              <a:t>hexball</a:t>
            </a:r>
            <a:r>
              <a:rPr lang="en-US" sz="2600" dirty="0" smtClean="0"/>
              <a:t> is scored in multiple goals it will only count as scored in the highest goal.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Teamwork Match will consist of 60 seconds of driving.  2 students will drive the robot and will switch the controller between 35-25 seconds.</a:t>
            </a:r>
          </a:p>
          <a:p>
            <a:endParaRPr lang="en-US" sz="2600" dirty="0" smtClean="0"/>
          </a:p>
          <a:p>
            <a:endParaRPr lang="en-US" sz="2800" dirty="0" smtClean="0"/>
          </a:p>
          <a:p>
            <a:endParaRPr lang="en-US" sz="40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533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981200" cy="68580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0"/>
            <a:ext cx="0" cy="7010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3589" y="304800"/>
            <a:ext cx="1015663" cy="6248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CONCEPTS</a:t>
            </a:r>
            <a:endParaRPr lang="en-US" sz="54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160139"/>
            <a:ext cx="662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Drive </a:t>
            </a:r>
            <a:r>
              <a:rPr lang="en-US" sz="2200" dirty="0" smtClean="0"/>
              <a:t>Trains , Object Manipulators, and Lifting Mechanisms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Driving Competition </a:t>
            </a:r>
            <a:r>
              <a:rPr lang="en-US" sz="2200" dirty="0" smtClean="0"/>
              <a:t> 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Gear </a:t>
            </a:r>
            <a:r>
              <a:rPr lang="en-US" sz="2200" dirty="0" smtClean="0"/>
              <a:t>Ratios and Motor </a:t>
            </a:r>
            <a:r>
              <a:rPr lang="en-US" sz="2200" dirty="0"/>
              <a:t>Control </a:t>
            </a: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Competition </a:t>
            </a:r>
            <a:r>
              <a:rPr lang="en-US" sz="2200" dirty="0"/>
              <a:t>Breakdown </a:t>
            </a:r>
            <a:r>
              <a:rPr lang="en-US" sz="2200" dirty="0" smtClean="0"/>
              <a:t> and </a:t>
            </a:r>
            <a:r>
              <a:rPr lang="en-US" sz="2200" dirty="0" smtClean="0"/>
              <a:t>Analysis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Team Planning</a:t>
            </a:r>
            <a:endParaRPr lang="en-US" sz="2200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10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981200" cy="68580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0"/>
            <a:ext cx="0" cy="7010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470" y="228600"/>
            <a:ext cx="923330" cy="6705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Game Analysis</a:t>
            </a:r>
            <a:endParaRPr lang="en-US" sz="4800" b="1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152400"/>
            <a:ext cx="661352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General Rules: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At the beginning of the match each Robot must: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Only be contacting the floor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Fit within a 13”x20” area of the bounded starting position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Be no taller than 15</a:t>
            </a:r>
            <a:r>
              <a:rPr lang="en-US" sz="2400" b="1" dirty="0" smtClean="0"/>
              <a:t>”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During the match, Robots may not expand beyond the 13”x20” area, but may expand beyond the 15” height restriction.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Repairing a robot – set down the controller and get the referee’s attention.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Adults may assist in urgent situations, however adults should never work on a robot without the students actively present.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981200" cy="68580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0"/>
            <a:ext cx="0" cy="7010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470" y="304800"/>
            <a:ext cx="923330" cy="6629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Game Analysis</a:t>
            </a:r>
            <a:endParaRPr lang="en-US" sz="4800" b="1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152400"/>
            <a:ext cx="661352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Robot: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2 VEX IQ license plates on opposing sides.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Only VEX IQ components designed for robot construction can be used.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Robots may only contain the following: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 robot brain/microcontroller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6 Smart Motors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Parts cannot be modified.</a:t>
            </a:r>
          </a:p>
          <a:p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3797230"/>
            <a:ext cx="5851525" cy="253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3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981200" cy="68580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0"/>
            <a:ext cx="0" cy="7010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2137" y="167148"/>
            <a:ext cx="1015663" cy="63860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Game Analysis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167148"/>
            <a:ext cx="6629400" cy="911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Game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As a team breakdown the game: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is the object of the game?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will score the most points?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How will you work with your ideal partner? </a:t>
            </a:r>
          </a:p>
          <a:p>
            <a:endParaRPr lang="en-US" sz="2400" dirty="0" smtClean="0"/>
          </a:p>
          <a:p>
            <a:r>
              <a:rPr lang="en-US" sz="2400" dirty="0" smtClean="0"/>
              <a:t>What will you do in these situations to score the most points possible?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if your partner cannot score </a:t>
            </a:r>
            <a:r>
              <a:rPr lang="en-US" sz="2400" dirty="0" err="1" smtClean="0"/>
              <a:t>hexballs</a:t>
            </a:r>
            <a:r>
              <a:rPr lang="en-US" sz="24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if your partner cannot get on the ramp?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Programming skills and robot skills strategies?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 smtClean="0"/>
              <a:t>What are you as a team want to focus on doing?</a:t>
            </a:r>
          </a:p>
          <a:p>
            <a:endParaRPr lang="en-US" sz="2400" dirty="0"/>
          </a:p>
          <a:p>
            <a:r>
              <a:rPr lang="en-US" sz="2400" dirty="0" smtClean="0"/>
              <a:t>Share your homework robot designs.  </a:t>
            </a:r>
          </a:p>
          <a:p>
            <a:endParaRPr lang="en-US" sz="2400" dirty="0"/>
          </a:p>
          <a:p>
            <a:r>
              <a:rPr lang="en-US" sz="2400" dirty="0" smtClean="0"/>
              <a:t>Begin working as a team to build.  Good Luck!</a:t>
            </a:r>
          </a:p>
          <a:p>
            <a:endParaRPr lang="en-US" sz="2800" dirty="0" smtClean="0"/>
          </a:p>
          <a:p>
            <a:endParaRPr lang="en-US" sz="40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119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981200" cy="68580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0"/>
            <a:ext cx="0" cy="7010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470" y="228600"/>
            <a:ext cx="923330" cy="6705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VEX IQ Crossover</a:t>
            </a:r>
            <a:endParaRPr lang="en-US" sz="4800" b="1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160139"/>
            <a:ext cx="6477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2016-2017 </a:t>
            </a:r>
          </a:p>
          <a:p>
            <a:pPr algn="ctr"/>
            <a:r>
              <a:rPr lang="en-US" sz="4800" b="1" dirty="0" smtClean="0"/>
              <a:t>VEX IQ CROSSOVER</a:t>
            </a:r>
            <a:endParaRPr lang="en-US" sz="2200" b="1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209800" y="1839861"/>
            <a:ext cx="6613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28 </a:t>
            </a:r>
            <a:r>
              <a:rPr lang="en-US" sz="2400" dirty="0" err="1"/>
              <a:t>h</a:t>
            </a:r>
            <a:r>
              <a:rPr lang="en-US" sz="2400" dirty="0" err="1" smtClean="0"/>
              <a:t>exballs</a:t>
            </a:r>
            <a:r>
              <a:rPr lang="en-US" sz="2400" dirty="0" smtClean="0"/>
              <a:t>, 2 scoring zones, 16 low goals, 12 elevated goals, and 1 bridge on the field. </a:t>
            </a:r>
          </a:p>
          <a:p>
            <a:endParaRPr lang="en-US" sz="2400" dirty="0"/>
          </a:p>
          <a:p>
            <a:r>
              <a:rPr lang="en-US" sz="2400" b="1" dirty="0" smtClean="0"/>
              <a:t>Scoring: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69906"/>
              </p:ext>
            </p:extLst>
          </p:nvPr>
        </p:nvGraphicFramePr>
        <p:xfrm>
          <a:off x="2209800" y="3459480"/>
          <a:ext cx="65024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Hexball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scored in scoring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</a:rPr>
                        <a:t> zone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1 point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Hexball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scored in low goal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3 points 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Hexball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</a:rPr>
                        <a:t> scored in the elevated goal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5 points 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1 robot parked on the bridge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5 points 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2 robots parked on the bridge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15 points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2 robots parked and balanced bridge 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25 points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9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981200" cy="68580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0"/>
            <a:ext cx="0" cy="7010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228600"/>
            <a:ext cx="1015663" cy="63897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Drive Trains</a:t>
            </a:r>
            <a:endParaRPr lang="en-US" sz="5400" b="1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228600"/>
            <a:ext cx="64966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robotic </a:t>
            </a:r>
            <a:r>
              <a:rPr lang="en-US" sz="2800" dirty="0"/>
              <a:t>subsystem that provides the </a:t>
            </a:r>
            <a:r>
              <a:rPr lang="en-US" sz="2800" dirty="0" smtClean="0"/>
              <a:t>robot the ability to move around the field </a:t>
            </a:r>
            <a:r>
              <a:rPr lang="en-US" sz="2800" dirty="0"/>
              <a:t>is often known as a </a:t>
            </a:r>
            <a:r>
              <a:rPr lang="en-US" sz="2800" b="1" i="1" dirty="0"/>
              <a:t>Drivetrain</a:t>
            </a:r>
            <a:r>
              <a:rPr lang="en-US" sz="2800" dirty="0" smtClean="0"/>
              <a:t>.</a:t>
            </a:r>
          </a:p>
          <a:p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"/>
          <a:stretch/>
        </p:blipFill>
        <p:spPr bwMode="auto">
          <a:xfrm>
            <a:off x="2515828" y="2209800"/>
            <a:ext cx="5990303" cy="297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1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981200" cy="68580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0"/>
            <a:ext cx="0" cy="7010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304800"/>
            <a:ext cx="1015663" cy="63135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Drive Trains</a:t>
            </a:r>
            <a:endParaRPr lang="en-US" sz="5400" b="1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76200"/>
            <a:ext cx="64966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Construct the following drivetrains and drive them through a course similar to the one below.  </a:t>
            </a:r>
          </a:p>
          <a:p>
            <a:endParaRPr lang="en-US" sz="1200" dirty="0" smtClean="0"/>
          </a:p>
          <a:p>
            <a:r>
              <a:rPr lang="en-US" sz="2800" dirty="0" smtClean="0"/>
              <a:t>Discuss as a group what worked well and what didn’t.</a:t>
            </a:r>
          </a:p>
          <a:p>
            <a:endParaRPr lang="en-US" sz="28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" r="58491"/>
          <a:stretch/>
        </p:blipFill>
        <p:spPr bwMode="auto">
          <a:xfrm>
            <a:off x="5873091" y="2604195"/>
            <a:ext cx="1518309" cy="189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122" y="4648200"/>
            <a:ext cx="649663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8" t="11468" r="-1" b="11981"/>
          <a:stretch/>
        </p:blipFill>
        <p:spPr bwMode="auto">
          <a:xfrm>
            <a:off x="3473632" y="2825821"/>
            <a:ext cx="2020529" cy="144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9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981200" cy="68580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0"/>
            <a:ext cx="0" cy="7010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304800"/>
            <a:ext cx="1015663" cy="63135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Drive Trains</a:t>
            </a:r>
            <a:endParaRPr lang="en-US" sz="5400" b="1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76200"/>
            <a:ext cx="64966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Turning Scrub </a:t>
            </a:r>
            <a:r>
              <a:rPr lang="en-US" sz="2800" dirty="0" smtClean="0"/>
              <a:t>is friction resulting from turning.  Greater turning scrub = harder to turn</a:t>
            </a:r>
          </a:p>
          <a:p>
            <a:endParaRPr lang="en-US" sz="2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648" y="1957862"/>
            <a:ext cx="6238952" cy="38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98022"/>
            <a:ext cx="5334000" cy="484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687" y="2438400"/>
            <a:ext cx="6678920" cy="260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88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981200" cy="68580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0"/>
            <a:ext cx="0" cy="7010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7600" y="76200"/>
            <a:ext cx="1015663" cy="65421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Object Manipulator</a:t>
            </a:r>
            <a:endParaRPr lang="en-US" sz="5400" b="1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76200"/>
            <a:ext cx="64966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Object Manipulator </a:t>
            </a:r>
            <a:r>
              <a:rPr lang="en-US" sz="2800" dirty="0" smtClean="0"/>
              <a:t>– Allows a robot to interact with objects in its environment.</a:t>
            </a:r>
          </a:p>
          <a:p>
            <a:endParaRPr lang="en-US" sz="2800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394533"/>
            <a:ext cx="2819400" cy="203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33075" y="1458737"/>
            <a:ext cx="738664" cy="1636931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Plows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756" y="3962400"/>
            <a:ext cx="2799246" cy="245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905000" y="3810000"/>
            <a:ext cx="738664" cy="220980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Scoops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90650"/>
            <a:ext cx="25908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846802" y="1295400"/>
            <a:ext cx="553998" cy="220980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Friction Grabber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1200" y="4038600"/>
            <a:ext cx="615553" cy="220980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Accumulator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49436"/>
            <a:ext cx="2590800" cy="251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5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981200" cy="68580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0"/>
            <a:ext cx="0" cy="7010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" y="228600"/>
            <a:ext cx="1015663" cy="63897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Object Manipulator</a:t>
            </a:r>
            <a:endParaRPr lang="en-US" sz="5400" b="1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6503" y="384512"/>
            <a:ext cx="6781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What are some physical characteristics of </a:t>
            </a:r>
            <a:r>
              <a:rPr lang="en-US" sz="2400" dirty="0" smtClean="0"/>
              <a:t>the object</a:t>
            </a:r>
            <a:r>
              <a:rPr lang="en-US" sz="2400" dirty="0"/>
              <a:t>?</a:t>
            </a:r>
          </a:p>
          <a:p>
            <a:r>
              <a:rPr lang="en-US" sz="2400" dirty="0" smtClean="0"/>
              <a:t>Do </a:t>
            </a:r>
            <a:r>
              <a:rPr lang="en-US" sz="2400" dirty="0"/>
              <a:t>these characteristics present challenges in moving the object?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You will be trying to move the object the following ways: </a:t>
            </a:r>
          </a:p>
          <a:p>
            <a:r>
              <a:rPr lang="en-US" sz="2400" dirty="0" smtClean="0"/>
              <a:t>From </a:t>
            </a:r>
            <a:r>
              <a:rPr lang="en-US" sz="2400" dirty="0"/>
              <a:t>a flat surface to another flat surface.</a:t>
            </a:r>
          </a:p>
          <a:p>
            <a:r>
              <a:rPr lang="en-US" sz="2400" dirty="0" smtClean="0"/>
              <a:t>From </a:t>
            </a:r>
            <a:r>
              <a:rPr lang="en-US" sz="2400" dirty="0"/>
              <a:t>a flat surface to an elevated </a:t>
            </a:r>
            <a:r>
              <a:rPr lang="en-US" sz="2400" dirty="0" smtClean="0"/>
              <a:t>surface.</a:t>
            </a:r>
          </a:p>
          <a:p>
            <a:endParaRPr lang="en-US" sz="2400" dirty="0" smtClean="0"/>
          </a:p>
          <a:p>
            <a:r>
              <a:rPr lang="en-US" sz="2400" b="1" dirty="0" smtClean="0"/>
              <a:t>Discuss as a team:</a:t>
            </a:r>
          </a:p>
          <a:p>
            <a:r>
              <a:rPr lang="en-US" sz="2400" dirty="0" smtClean="0"/>
              <a:t>What </a:t>
            </a:r>
            <a:r>
              <a:rPr lang="en-US" sz="2400" dirty="0"/>
              <a:t>kind of motion could move each object </a:t>
            </a:r>
            <a:r>
              <a:rPr lang="en-US" sz="2400" dirty="0" smtClean="0"/>
              <a:t>horizontally and vertically?</a:t>
            </a:r>
            <a:endParaRPr lang="en-US" sz="2400" dirty="0"/>
          </a:p>
          <a:p>
            <a:endParaRPr lang="en-US" sz="2000" dirty="0"/>
          </a:p>
          <a:p>
            <a:r>
              <a:rPr lang="en-US" sz="3600" b="1" i="1" dirty="0" smtClean="0"/>
              <a:t>As a team: construct and test an object manipulator for a </a:t>
            </a:r>
            <a:r>
              <a:rPr lang="en-US" sz="3600" b="1" i="1" dirty="0" err="1" smtClean="0"/>
              <a:t>hexball</a:t>
            </a:r>
            <a:r>
              <a:rPr lang="en-US" sz="3600" b="1" i="1" dirty="0" smtClean="0"/>
              <a:t>.</a:t>
            </a:r>
            <a:endParaRPr lang="en-US" sz="3600" b="1" i="1" dirty="0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0" y="76199"/>
            <a:ext cx="979475" cy="102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8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981200" cy="68580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0"/>
            <a:ext cx="0" cy="7010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8337" y="228600"/>
            <a:ext cx="1015663" cy="63897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Lift Mechanism</a:t>
            </a:r>
            <a:endParaRPr lang="en-US" sz="5400" b="1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76200"/>
            <a:ext cx="64966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Lift Mechanisms </a:t>
            </a:r>
            <a:r>
              <a:rPr lang="en-US" sz="2800" dirty="0" smtClean="0"/>
              <a:t>– Allows a robot to pickup an item.</a:t>
            </a:r>
          </a:p>
          <a:p>
            <a:endParaRPr lang="en-US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036802" y="1295401"/>
            <a:ext cx="553998" cy="213360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Rotating Joint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6802" y="3657600"/>
            <a:ext cx="553998" cy="220980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Elevator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46802" y="1295400"/>
            <a:ext cx="553998" cy="220980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Linkage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1200" y="4068787"/>
            <a:ext cx="615553" cy="233201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Linkage – 4 bar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756" y="1295400"/>
            <a:ext cx="2799246" cy="218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757" y="4109269"/>
            <a:ext cx="2799246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1295400"/>
            <a:ext cx="259080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8" y="4068787"/>
            <a:ext cx="2590801" cy="235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1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1002</Words>
  <Application>Microsoft Office PowerPoint</Application>
  <PresentationFormat>On-screen Show (4:3)</PresentationFormat>
  <Paragraphs>200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Adobe Fan Heiti Std B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Christie</dc:creator>
  <cp:lastModifiedBy>Schmitt, Christie</cp:lastModifiedBy>
  <cp:revision>25</cp:revision>
  <dcterms:created xsi:type="dcterms:W3CDTF">2016-06-12T14:34:39Z</dcterms:created>
  <dcterms:modified xsi:type="dcterms:W3CDTF">2017-01-03T14:19:15Z</dcterms:modified>
</cp:coreProperties>
</file>